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9" r:id="rId4"/>
    <p:sldId id="270" r:id="rId5"/>
    <p:sldId id="272" r:id="rId6"/>
    <p:sldId id="257" r:id="rId7"/>
    <p:sldId id="260" r:id="rId8"/>
    <p:sldId id="264" r:id="rId9"/>
    <p:sldId id="261" r:id="rId10"/>
    <p:sldId id="263" r:id="rId11"/>
    <p:sldId id="265" r:id="rId12"/>
    <p:sldId id="267" r:id="rId13"/>
    <p:sldId id="268" r:id="rId14"/>
    <p:sldId id="266" r:id="rId15"/>
    <p:sldId id="262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школа 2019-2020\курсы — копия\2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6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7076" y="1988840"/>
            <a:ext cx="50033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Comic Sans MS"/>
              </a:rPr>
              <a:t>ГОРОДЕЦКАЯ РОСПИСЬ</a:t>
            </a:r>
          </a:p>
        </p:txBody>
      </p:sp>
    </p:spTree>
    <p:extLst>
      <p:ext uri="{BB962C8B-B14F-4D97-AF65-F5344CB8AC3E}">
        <p14:creationId xmlns:p14="http://schemas.microsoft.com/office/powerpoint/2010/main" val="86132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5" t="28677" r="31350" b="35661"/>
          <a:stretch/>
        </p:blipFill>
        <p:spPr bwMode="auto">
          <a:xfrm>
            <a:off x="2981462" y="1939301"/>
            <a:ext cx="1889333" cy="16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288"/>
            <a:ext cx="18192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9" t="26695" r="24782" b="30659"/>
          <a:stretch/>
        </p:blipFill>
        <p:spPr bwMode="auto">
          <a:xfrm>
            <a:off x="4848200" y="1939301"/>
            <a:ext cx="1565741" cy="173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10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38931" r="27395" b="17600"/>
          <a:stretch/>
        </p:blipFill>
        <p:spPr bwMode="auto">
          <a:xfrm>
            <a:off x="4092795" y="3537898"/>
            <a:ext cx="155599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192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5" t="28677" r="31350" b="35661"/>
          <a:stretch/>
        </p:blipFill>
        <p:spPr bwMode="auto">
          <a:xfrm>
            <a:off x="2981462" y="1939301"/>
            <a:ext cx="1889333" cy="16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9" t="26695" r="24782" b="30659"/>
          <a:stretch/>
        </p:blipFill>
        <p:spPr bwMode="auto">
          <a:xfrm>
            <a:off x="4870795" y="1878527"/>
            <a:ext cx="1565741" cy="173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54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6" t="28182" r="26387" b="28182"/>
          <a:stretch/>
        </p:blipFill>
        <p:spPr bwMode="auto">
          <a:xfrm>
            <a:off x="1612394" y="3284984"/>
            <a:ext cx="168364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8192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25708"/>
            <a:ext cx="345598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01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4" t="37547" r="24194" b="18046"/>
          <a:stretch/>
        </p:blipFill>
        <p:spPr bwMode="auto">
          <a:xfrm>
            <a:off x="3386532" y="-55291"/>
            <a:ext cx="1892179" cy="189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192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38931" r="27395" b="17600"/>
          <a:stretch/>
        </p:blipFill>
        <p:spPr bwMode="auto">
          <a:xfrm>
            <a:off x="3707904" y="3428434"/>
            <a:ext cx="155599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5" t="28677" r="31350" b="35661"/>
          <a:stretch/>
        </p:blipFill>
        <p:spPr bwMode="auto">
          <a:xfrm>
            <a:off x="2402542" y="1819818"/>
            <a:ext cx="1889333" cy="16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9" t="26695" r="24782" b="30659"/>
          <a:stretch/>
        </p:blipFill>
        <p:spPr bwMode="auto">
          <a:xfrm>
            <a:off x="4291875" y="1819818"/>
            <a:ext cx="1565741" cy="173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6" t="28182" r="26387" b="28182"/>
          <a:stretch/>
        </p:blipFill>
        <p:spPr bwMode="auto">
          <a:xfrm>
            <a:off x="1998787" y="3549982"/>
            <a:ext cx="168364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42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30756" r="38040" b="34622"/>
          <a:stretch/>
        </p:blipFill>
        <p:spPr bwMode="auto">
          <a:xfrm>
            <a:off x="4932040" y="3407401"/>
            <a:ext cx="1933112" cy="175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" y="56875"/>
            <a:ext cx="18192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99865"/>
            <a:ext cx="345598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6" t="28182" r="26387" b="28182"/>
          <a:stretch/>
        </p:blipFill>
        <p:spPr bwMode="auto">
          <a:xfrm>
            <a:off x="1612394" y="3284984"/>
            <a:ext cx="168364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6" t="28182" r="26387" b="28182"/>
          <a:stretch/>
        </p:blipFill>
        <p:spPr bwMode="auto">
          <a:xfrm>
            <a:off x="1612394" y="3437384"/>
            <a:ext cx="168364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4" t="37547" r="24194" b="18046"/>
          <a:stretch/>
        </p:blipFill>
        <p:spPr bwMode="auto">
          <a:xfrm>
            <a:off x="3129828" y="0"/>
            <a:ext cx="1892179" cy="189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82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69126" y="980728"/>
            <a:ext cx="56592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9300"/>
                </a:solidFill>
                <a:latin typeface="Comic Sans MS"/>
              </a:rPr>
              <a:t>Рисовали мы цветы</a:t>
            </a:r>
          </a:p>
          <a:p>
            <a:pPr lvl="0"/>
            <a:endParaRPr lang="ru-RU" sz="3200" dirty="0">
              <a:solidFill>
                <a:srgbClr val="009300"/>
              </a:solidFill>
              <a:latin typeface="Comic Sans MS"/>
            </a:endParaRPr>
          </a:p>
          <a:p>
            <a:pPr lvl="0"/>
            <a:r>
              <a:rPr lang="ru-RU" sz="3200" dirty="0" smtClean="0">
                <a:solidFill>
                  <a:srgbClr val="009300"/>
                </a:solidFill>
                <a:latin typeface="Comic Sans MS"/>
              </a:rPr>
              <a:t>Небывалой красоты.</a:t>
            </a:r>
          </a:p>
          <a:p>
            <a:pPr lvl="0"/>
            <a:endParaRPr lang="ru-RU" sz="3200" dirty="0" smtClean="0">
              <a:solidFill>
                <a:srgbClr val="009300"/>
              </a:solidFill>
              <a:latin typeface="Comic Sans MS"/>
            </a:endParaRPr>
          </a:p>
          <a:p>
            <a:pPr lvl="0"/>
            <a:r>
              <a:rPr lang="ru-RU" sz="3200" dirty="0" smtClean="0">
                <a:solidFill>
                  <a:srgbClr val="009300"/>
                </a:solidFill>
                <a:latin typeface="Comic Sans MS"/>
              </a:rPr>
              <a:t>Красоте той нет конца – </a:t>
            </a:r>
          </a:p>
          <a:p>
            <a:pPr lvl="0"/>
            <a:endParaRPr lang="ru-RU" sz="3200" dirty="0">
              <a:solidFill>
                <a:srgbClr val="009300"/>
              </a:solidFill>
              <a:latin typeface="Comic Sans MS"/>
            </a:endParaRPr>
          </a:p>
          <a:p>
            <a:pPr lvl="0"/>
            <a:r>
              <a:rPr lang="ru-RU" sz="3200" dirty="0" smtClean="0">
                <a:solidFill>
                  <a:srgbClr val="009300"/>
                </a:solidFill>
                <a:latin typeface="Comic Sans MS"/>
              </a:rPr>
              <a:t>Это все из Городца!</a:t>
            </a:r>
            <a:endParaRPr lang="ru-RU" sz="3200" dirty="0">
              <a:solidFill>
                <a:srgbClr val="0093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99987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школа 2019-2020\курсы — копия\2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2496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8448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latin typeface="Comic Sans MS"/>
              </a:rPr>
              <a:t>Спасибо </a:t>
            </a:r>
          </a:p>
          <a:p>
            <a:pPr algn="ctr"/>
            <a:r>
              <a:rPr lang="ru-RU" sz="6000" dirty="0">
                <a:solidFill>
                  <a:srgbClr val="FF0000"/>
                </a:solidFill>
                <a:latin typeface="Comic Sans MS"/>
              </a:rPr>
              <a:t>за </a:t>
            </a:r>
          </a:p>
          <a:p>
            <a:pPr algn="ctr"/>
            <a:r>
              <a:rPr lang="ru-RU" sz="6000" dirty="0">
                <a:solidFill>
                  <a:srgbClr val="FF0000"/>
                </a:solidFill>
                <a:latin typeface="Comic Sans MS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6072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0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404664"/>
            <a:ext cx="50770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Comic Sans MS"/>
              </a:rPr>
              <a:t>Цели и задачи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1659285"/>
            <a:ext cx="59046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9300"/>
                </a:solidFill>
                <a:latin typeface="Comic Sans MS"/>
              </a:rPr>
              <a:t>-      </a:t>
            </a:r>
            <a:r>
              <a:rPr lang="ru-RU" sz="2400" dirty="0" smtClean="0">
                <a:solidFill>
                  <a:srgbClr val="009300"/>
                </a:solidFill>
                <a:latin typeface="Comic Sans MS"/>
              </a:rPr>
              <a:t>формировать </a:t>
            </a:r>
            <a:r>
              <a:rPr lang="ru-RU" sz="2400" dirty="0">
                <a:solidFill>
                  <a:srgbClr val="009300"/>
                </a:solidFill>
                <a:latin typeface="Comic Sans MS"/>
              </a:rPr>
              <a:t>художественно-эстетический вкус у </a:t>
            </a:r>
            <a:r>
              <a:rPr lang="ru-RU" sz="2400" dirty="0" smtClean="0">
                <a:solidFill>
                  <a:srgbClr val="009300"/>
                </a:solidFill>
                <a:latin typeface="Comic Sans MS"/>
              </a:rPr>
              <a:t>обучающихся</a:t>
            </a:r>
          </a:p>
          <a:p>
            <a:endParaRPr lang="ru-RU" sz="2400" dirty="0">
              <a:solidFill>
                <a:srgbClr val="009300"/>
              </a:solidFill>
              <a:latin typeface="Comic Sans MS"/>
            </a:endParaRP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rgbClr val="009300"/>
                </a:solidFill>
                <a:latin typeface="Comic Sans MS"/>
              </a:rPr>
              <a:t>развивать </a:t>
            </a:r>
            <a:r>
              <a:rPr lang="ru-RU" sz="2400" dirty="0">
                <a:solidFill>
                  <a:srgbClr val="009300"/>
                </a:solidFill>
                <a:latin typeface="Comic Sans MS"/>
              </a:rPr>
              <a:t>навыки </a:t>
            </a:r>
            <a:r>
              <a:rPr lang="ru-RU" sz="2400" dirty="0" smtClean="0">
                <a:solidFill>
                  <a:srgbClr val="009300"/>
                </a:solidFill>
                <a:latin typeface="Comic Sans MS"/>
              </a:rPr>
              <a:t>рисования</a:t>
            </a:r>
          </a:p>
          <a:p>
            <a:pPr marL="914400" lvl="1" indent="-457200">
              <a:buFontTx/>
              <a:buChar char="-"/>
            </a:pPr>
            <a:endParaRPr lang="ru-RU" sz="2400" dirty="0">
              <a:solidFill>
                <a:srgbClr val="009300"/>
              </a:solidFill>
              <a:latin typeface="Comic Sans MS"/>
            </a:endParaRP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rgbClr val="009300"/>
                </a:solidFill>
                <a:latin typeface="Comic Sans MS"/>
              </a:rPr>
              <a:t>воспитывать </a:t>
            </a:r>
            <a:r>
              <a:rPr lang="ru-RU" sz="2400" dirty="0">
                <a:solidFill>
                  <a:srgbClr val="009300"/>
                </a:solidFill>
                <a:latin typeface="Comic Sans MS"/>
              </a:rPr>
              <a:t>любовь к народному творчеству</a:t>
            </a:r>
            <a:r>
              <a:rPr lang="ru-RU" sz="2400" dirty="0">
                <a:solidFill>
                  <a:srgbClr val="000000"/>
                </a:solidFill>
                <a:latin typeface="Comic Sans MS"/>
              </a:rPr>
              <a:t> </a:t>
            </a:r>
            <a:endParaRPr lang="ru-RU" sz="2400" dirty="0" smtClean="0">
              <a:solidFill>
                <a:srgbClr val="000000"/>
              </a:solidFill>
              <a:latin typeface="Comic Sans MS"/>
            </a:endParaRPr>
          </a:p>
          <a:p>
            <a:pPr marL="457200" indent="-457200">
              <a:buFontTx/>
              <a:buChar char="-"/>
            </a:pPr>
            <a:endParaRPr lang="ru-RU" sz="28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3191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E:\школа 2019-2020\городецкая роспись\gorodeckaya_rospis_isto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2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spcBef>
                <a:spcPts val="0"/>
              </a:spcBef>
            </a:pPr>
            <a:r>
              <a:rPr lang="ru-RU" sz="2400" cap="none" dirty="0" smtClean="0">
                <a:solidFill>
                  <a:srgbClr val="009300"/>
                </a:solidFill>
                <a:effectLst/>
                <a:latin typeface="Comic Sans MS"/>
                <a:ea typeface="+mn-ea"/>
                <a:cs typeface="+mn-cs"/>
              </a:rPr>
              <a:t>      Городецкая роспись – это народный художественный</a:t>
            </a:r>
            <a:br>
              <a:rPr lang="ru-RU" sz="2400" cap="none" dirty="0" smtClean="0">
                <a:solidFill>
                  <a:srgbClr val="009300"/>
                </a:solidFill>
                <a:effectLst/>
                <a:latin typeface="Comic Sans MS"/>
                <a:ea typeface="+mn-ea"/>
                <a:cs typeface="+mn-cs"/>
              </a:rPr>
            </a:br>
            <a:r>
              <a:rPr lang="ru-RU" sz="2400" cap="none" dirty="0" smtClean="0">
                <a:solidFill>
                  <a:srgbClr val="009300"/>
                </a:solidFill>
                <a:effectLst/>
                <a:latin typeface="Comic Sans MS"/>
                <a:ea typeface="+mn-ea"/>
                <a:cs typeface="+mn-cs"/>
              </a:rPr>
              <a:t>промысел. Украшали предметы быта и посуду.</a:t>
            </a:r>
            <a:r>
              <a:rPr lang="ru-RU" sz="2400" cap="none" dirty="0">
                <a:solidFill>
                  <a:srgbClr val="000000"/>
                </a:solidFill>
                <a:effectLst/>
                <a:latin typeface="Comic Sans MS"/>
                <a:ea typeface="+mn-ea"/>
                <a:cs typeface="+mn-cs"/>
              </a:rPr>
              <a:t/>
            </a:r>
            <a:br>
              <a:rPr lang="ru-RU" sz="2400" cap="none" dirty="0">
                <a:solidFill>
                  <a:srgbClr val="000000"/>
                </a:solidFill>
                <a:effectLst/>
                <a:latin typeface="Comic Sans MS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E:\школа 2019-2020\городецкая роспись\gorodecskaya_rosp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534942" cy="440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0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E:\школа 2019-2020\городецкая роспись\gorodeckaya_rospis_cv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2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4111"/>
            <a:ext cx="5975945" cy="67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3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42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752762" cy="644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87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888"/>
            <a:ext cx="2016224" cy="235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15668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452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46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      Городецкая роспись – это народный художественный промысел. Украшали предметы быта и посуду.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Natasha</cp:lastModifiedBy>
  <cp:revision>4</cp:revision>
  <dcterms:created xsi:type="dcterms:W3CDTF">2019-11-21T03:11:43Z</dcterms:created>
  <dcterms:modified xsi:type="dcterms:W3CDTF">2019-11-21T03:43:35Z</dcterms:modified>
</cp:coreProperties>
</file>